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34" r:id="rId3"/>
    <p:sldId id="435" r:id="rId5"/>
    <p:sldId id="432" r:id="rId6"/>
    <p:sldId id="433" r:id="rId7"/>
    <p:sldId id="400" r:id="rId8"/>
  </p:sldIdLst>
  <p:sldSz cx="12192000" cy="6858000"/>
  <p:notesSz cx="6887845" cy="1001839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9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84870" cy="502676"/>
          </a:xfrm>
          <a:prstGeom prst="rect">
            <a:avLst/>
          </a:prstGeom>
        </p:spPr>
        <p:txBody>
          <a:bodyPr vert="horz" lIns="92417" tIns="46209" rIns="92417" bIns="462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1"/>
            <a:ext cx="2984870" cy="502676"/>
          </a:xfrm>
          <a:prstGeom prst="rect">
            <a:avLst/>
          </a:prstGeom>
        </p:spPr>
        <p:txBody>
          <a:bodyPr vert="horz" lIns="92417" tIns="46209" rIns="92417" bIns="46209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17" tIns="46209" rIns="92417" bIns="462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</p:spPr>
        <p:txBody>
          <a:bodyPr vert="horz" lIns="92417" tIns="46209" rIns="92417" bIns="46209" rtlCol="0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6042"/>
            <a:ext cx="2984870" cy="502675"/>
          </a:xfrm>
          <a:prstGeom prst="rect">
            <a:avLst/>
          </a:prstGeom>
        </p:spPr>
        <p:txBody>
          <a:bodyPr vert="horz" lIns="92417" tIns="46209" rIns="92417" bIns="462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6042"/>
            <a:ext cx="2984870" cy="502675"/>
          </a:xfrm>
          <a:prstGeom prst="rect">
            <a:avLst/>
          </a:prstGeom>
        </p:spPr>
        <p:txBody>
          <a:bodyPr vert="horz" lIns="92417" tIns="46209" rIns="92417" bIns="46209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8370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570" indent="-2882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430" indent="-23114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6075" indent="-23114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7720" indent="-23114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9365" indent="-231140" defTabSz="9283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1645" indent="-231140" defTabSz="9283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3290" indent="-231140" defTabSz="9283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24935" indent="-231140" defTabSz="92837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2837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/>
          <p:cNvGrpSpPr/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/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/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/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/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/>
          <p:cNvGrpSpPr/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/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/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/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/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/>
          <p:cNvGrpSpPr/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/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/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/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/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/>
          <p:cNvGrpSpPr/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/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/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/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/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8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8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8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88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1-СЫНЫПҚА ҚАБЫЛДАУ</a:t>
            </a:r>
            <a:endParaRPr lang="ru-RU" altLang="ru-RU" sz="3200" b="1" dirty="0">
              <a:solidFill>
                <a:srgbClr val="002060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ҚАЗАҚСТАН РЕСПУБЛИКАСЫНЫҢ Б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Л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М МИНИСТРЛ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I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Г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I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2895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           АСТАНА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825381" y="6669248"/>
            <a:ext cx="3300334" cy="708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2025 </a:t>
            </a:r>
            <a:r>
              <a:rPr lang="ru-RU" sz="1100" b="1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/>
                <a:cs typeface="Arial" panose="020B0604020202020204" pitchFamily="34" charset="0"/>
              </a:rPr>
              <a:t>жыл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</a:endParaRPr>
          </a:p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2808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Өлшемі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3х4 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сандық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фотосуреті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денсаулық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паспорты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065/е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анықтамасы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емес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сәуірінен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2025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жылдың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тамызына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сағат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9: 00-де </a:t>
            </a:r>
            <a:r>
              <a:rPr lang="ru-RU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Даярлық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деңгейіне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қарамастан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аумағында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тұратын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барлық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қолжетімділігін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жастан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бастап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ағымдағы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күнтізбелік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алты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жасқа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толатын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балалар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қабылданады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471172" y="111816"/>
            <a:ext cx="26011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1-СЫНЫПҚА ҚАБЫЛДАУ</a:t>
            </a: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14991" y="2548676"/>
            <a:ext cx="2723758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берген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кезде</a:t>
            </a: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320076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ҚР ДСМ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сервисінен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тартылады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сәуірге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медициналық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тексеруден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өту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216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ҚАЖЕТТІ ҚҰЖАТТАР</a:t>
            </a:r>
            <a:endParaRPr lang="en-US" dirty="0">
              <a:solidFill>
                <a:srgbClr val="185AB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7966" y="5127649"/>
            <a:ext cx="11394393" cy="136723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ПМПК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қорытындысы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болған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жағдайда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сыныптарға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өтініш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асырылады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НОБД-да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арнайы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көрсеткіштерінде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бұзушылықтардың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түрлерін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асыруда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жергілікті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өзін-өзі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2001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жылғы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23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қаңтардағы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№ 148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27-бабының 21-2)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тармағына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әкімдіктері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Қазақстан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Республикасының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заңнамасына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сәйкес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Мекенжай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тіркелімі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ақпараттық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жүйесін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жүргізуді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толтыруды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қамтамасыз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етеді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ПРИЕМ В 1 КЛАСС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74047" y="207914"/>
            <a:ext cx="2890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185ABA"/>
                </a:solidFill>
              </a:rPr>
              <a:t>«ШАҒЫН УЧАСКЕ» МОДУЛІ</a:t>
            </a:r>
            <a:endParaRPr lang="en-US" b="1" dirty="0">
              <a:solidFill>
                <a:srgbClr val="185ABA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65527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республикалық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астананың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аудандардың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облыстық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маңызы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қалалардың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басқару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органдары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бекіткен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АР МДҚ-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мәліметтер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Мемлекеттік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үйлердің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мекен-жайларын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ҚМЖБ АЖ-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мектептің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учаскесіне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байланыстыру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64642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ҚМДБ АЖ-да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автоматты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түрде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бойынша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бекіту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Шағын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учаске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іске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асырылды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және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өтініш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берушілер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мен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мектептердің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мекенжайларын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тарту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үшін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«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Мекенжай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тіркелімі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мемлекеттік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дерекқорымен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бұдан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әрі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АР МДҚ)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ықпалдастыру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жүргізілді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1068139" y="2651384"/>
            <a:ext cx="708144" cy="3126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қажет</a:t>
            </a:r>
            <a:r>
              <a:rPr lang="ru-RU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1465209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тапсыру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ұйымдарында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балаларды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жерге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үшін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кезінде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ұйымын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таңдау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шектеледі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яғни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мектепте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балаларға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арналған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орындар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учаскеден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тыс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жерде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3/1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қағидаты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бойынша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толтырылса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автоматты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түрде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 бас </a:t>
            </a:r>
            <a:r>
              <a:rPr lang="ru-RU" sz="1400" dirty="0" err="1">
                <a:ea typeface="Calibri" panose="020F0502020204030204" pitchFamily="34" charset="0"/>
                <a:cs typeface="Times New Roman" panose="02020603050405020304" pitchFamily="18" charset="0"/>
              </a:rPr>
              <a:t>тарту</a:t>
            </a:r>
            <a:r>
              <a:rPr lang="ru-RU" sz="1400" dirty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437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мектепке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дейінгі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жанындағы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ұйымында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немесе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0-сыныптарда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тіркелген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беріледі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бала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ұйымының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контингентінде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одан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жоғары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сыныптарда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құжат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беруге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жол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берілмейді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егер бала ПМПК қорытындысы және қамқоршылық кеңестің шешімі болған кезде мектеп білім беру ұйымының контингентінде 1 және одан жоғары сыныптарда тіркелген болса, құжат беруге жол беріледі;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610845" y="143321"/>
            <a:ext cx="2559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1-СЫНЫПҚА ҚАБЫЛДАУ</a:t>
            </a:r>
            <a:endParaRPr lang="en-US" dirty="0"/>
          </a:p>
        </p:txBody>
      </p:sp>
      <p:sp>
        <p:nvSpPr>
          <p:cNvPr id="3" name="Плюс 2"/>
          <p:cNvSpPr/>
          <p:nvPr/>
        </p:nvSpPr>
        <p:spPr>
          <a:xfrm rot="18994839">
            <a:off x="653770" y="2673035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34369" y="367262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3635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қызметтері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туралы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үлгі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шартқа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қойылғаннан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ұйымына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қабылдау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09024" y="97155"/>
            <a:ext cx="805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185ABA"/>
                </a:solidFill>
              </a:rPr>
              <a:t>БІЛІМ БЕРУ ҰЙЫМЫНА ЖІБЕРУ ЖӘНЕ ОҚУҒА ҚАБЫЛДАУ</a:t>
            </a:r>
            <a:endParaRPr lang="en-US" sz="2400" b="1" dirty="0">
              <a:solidFill>
                <a:srgbClr val="185AB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5064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Шағын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учаске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модулін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толтыру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Бекітілген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бұйрық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беру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ұйымдарына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қызмет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көрсету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аумағы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НОБД ММ АЖО логин/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парольдерді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өзектендіру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052-2/е «Бала денсаулығының паспорты», 065/е «Профилактикалық егулер картасы» медициналық анықтамалары бойынша ДСМ АЖ ақпараттың пайда болуы үшін ағымдағы жылғы 1 сәуірге дейін медициналық тексеруден өткені туралы ата-аналарды хабардар ету;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eGov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порталында мектептер анықтамалығын өзектендіру үшін мектептердің өзекті тізімі.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517191" y="538926"/>
            <a:ext cx="2541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 СЫНЫПҚА ҚАБЫЛДАУ</a:t>
            </a:r>
            <a:endParaRPr lang="en-US" dirty="0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43956" y="3364134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43957" y="442584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185ABA"/>
                </a:solidFill>
              </a:rPr>
              <a:t>ЖАО ЖӘНЕ БІЛІМ БЕРУ ҰЙЫМЫ ТАРАПЫНАН ҚАЖЕТТІ ЖҰМЫСТАР</a:t>
            </a:r>
            <a:endParaRPr lang="en-US" sz="2400" b="1" dirty="0">
              <a:solidFill>
                <a:srgbClr val="185ABA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076192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3-08-4/1653-И № 04.03.2025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нұсқаулығы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бар ЖАО-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ға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хат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МП </a:t>
            </a:r>
            <a:r>
              <a:rPr lang="ru-RU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контактілері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(7172) 74-20-35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WhatsApp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чат: «ҚАБЫЛДАУ 1-сынып»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3887</Words>
  <Application>WPS Presentation</Application>
  <PresentationFormat>Широкоэкранный</PresentationFormat>
  <Paragraphs>91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Calibri</vt:lpstr>
      <vt:lpstr>Tahoma</vt:lpstr>
      <vt:lpstr>Calibri</vt:lpstr>
      <vt:lpstr>Times New Roman</vt:lpstr>
      <vt:lpstr>Microsoft YaHei</vt:lpstr>
      <vt:lpstr>Arial Unicode MS</vt:lpstr>
      <vt:lpstr>Calibri Light</vt:lpstr>
      <vt:lpstr>Тема Office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ВР</cp:lastModifiedBy>
  <cp:revision>819</cp:revision>
  <cp:lastPrinted>2025-03-14T03:16:00Z</cp:lastPrinted>
  <dcterms:created xsi:type="dcterms:W3CDTF">2022-10-17T08:31:00Z</dcterms:created>
  <dcterms:modified xsi:type="dcterms:W3CDTF">2025-03-14T03:34:07Z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A503DD077DA9445CB6671536CD1D59F1_13</vt:lpwstr>
  </property>
  <property fmtid="{D5CDD505-2E9C-101B-9397-08002B2CF9AE}" pid="3" name="KSOProductBuildVer">
    <vt:lpwstr>1049-12.2.0.20326</vt:lpwstr>
  </property>
</Properties>
</file>