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34" r:id="rId3"/>
    <p:sldId id="435" r:id="rId5"/>
    <p:sldId id="432" r:id="rId6"/>
    <p:sldId id="433" r:id="rId7"/>
    <p:sldId id="400" r:id="rId8"/>
  </p:sldIdLst>
  <p:sldSz cx="12192000" cy="6858000"/>
  <p:notesSz cx="6887845" cy="1001839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5ABA"/>
    <a:srgbClr val="FF3333"/>
    <a:srgbClr val="1C6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9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84870" cy="502676"/>
          </a:xfrm>
          <a:prstGeom prst="rect">
            <a:avLst/>
          </a:prstGeom>
        </p:spPr>
        <p:txBody>
          <a:bodyPr vert="horz" lIns="92417" tIns="46209" rIns="92417" bIns="462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1"/>
            <a:ext cx="2984870" cy="502676"/>
          </a:xfrm>
          <a:prstGeom prst="rect">
            <a:avLst/>
          </a:prstGeom>
        </p:spPr>
        <p:txBody>
          <a:bodyPr vert="horz" lIns="92417" tIns="46209" rIns="92417" bIns="46209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7" tIns="46209" rIns="92417" bIns="462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1505"/>
            <a:ext cx="5510530" cy="3944869"/>
          </a:xfrm>
          <a:prstGeom prst="rect">
            <a:avLst/>
          </a:prstGeom>
        </p:spPr>
        <p:txBody>
          <a:bodyPr vert="horz" lIns="92417" tIns="46209" rIns="92417" bIns="46209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6042"/>
            <a:ext cx="2984870" cy="502675"/>
          </a:xfrm>
          <a:prstGeom prst="rect">
            <a:avLst/>
          </a:prstGeom>
        </p:spPr>
        <p:txBody>
          <a:bodyPr vert="horz" lIns="92417" tIns="46209" rIns="92417" bIns="462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6042"/>
            <a:ext cx="2984870" cy="502675"/>
          </a:xfrm>
          <a:prstGeom prst="rect">
            <a:avLst/>
          </a:prstGeom>
        </p:spPr>
        <p:txBody>
          <a:bodyPr vert="horz" lIns="92417" tIns="46209" rIns="92417" bIns="46209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370">
              <a:defRPr/>
            </a:pPr>
            <a:endParaRPr lang="ru-RU" dirty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570" indent="-2882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430" indent="-23114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6075" indent="-23114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7720" indent="-23114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9365" indent="-231140" defTabSz="9283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1645" indent="-231140" defTabSz="9283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3290" indent="-231140" defTabSz="9283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935" indent="-231140" defTabSz="9283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28370" fontAlgn="base">
              <a:spcBef>
                <a:spcPct val="0"/>
              </a:spcBef>
              <a:spcAft>
                <a:spcPct val="0"/>
              </a:spcAft>
            </a:pPr>
            <a:fld id="{5111988E-5D36-416C-9B19-390DE5AB082C}" type="slidenum">
              <a:rPr lang="ru-RU"/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75B7-372E-448A-B08A-34910D004A29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DD6C7-BE76-4738-98FE-721F3533EC9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рямоугольник 69"/>
          <p:cNvSpPr/>
          <p:nvPr/>
        </p:nvSpPr>
        <p:spPr>
          <a:xfrm>
            <a:off x="4788" y="0"/>
            <a:ext cx="12187212" cy="3659907"/>
          </a:xfrm>
          <a:prstGeom prst="rect">
            <a:avLst/>
          </a:prstGeom>
          <a:solidFill>
            <a:srgbClr val="1C6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pic>
        <p:nvPicPr>
          <p:cNvPr id="69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488" y="836145"/>
            <a:ext cx="2215812" cy="23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2" name="Группа 21"/>
          <p:cNvGrpSpPr/>
          <p:nvPr/>
        </p:nvGrpSpPr>
        <p:grpSpPr bwMode="auto">
          <a:xfrm rot="5400000">
            <a:off x="7683712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85" name="Graphic 1"/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88" name="Graphic 1"/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5" name="Graphic 1"/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96" name="Graphic 1"/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97" name="Группа 21"/>
          <p:cNvGrpSpPr/>
          <p:nvPr/>
        </p:nvGrpSpPr>
        <p:grpSpPr bwMode="auto">
          <a:xfrm rot="5400000">
            <a:off x="93262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0" name="Graphic 1"/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1" name="Graphic 1"/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2" name="Graphic 1"/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3" name="Graphic 1"/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4" name="Группа 21"/>
          <p:cNvGrpSpPr/>
          <p:nvPr/>
        </p:nvGrpSpPr>
        <p:grpSpPr bwMode="auto">
          <a:xfrm rot="5400000">
            <a:off x="1274445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05" name="Graphic 1"/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6" name="Graphic 1"/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7" name="Graphic 1"/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08" name="Graphic 1"/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grpSp>
        <p:nvGrpSpPr>
          <p:cNvPr id="109" name="Группа 21"/>
          <p:cNvGrpSpPr/>
          <p:nvPr/>
        </p:nvGrpSpPr>
        <p:grpSpPr bwMode="auto">
          <a:xfrm rot="5400000">
            <a:off x="2916978" y="1104618"/>
            <a:ext cx="1664397" cy="1639561"/>
            <a:chOff x="464266" y="2731227"/>
            <a:chExt cx="970345" cy="932948"/>
          </a:xfrm>
          <a:solidFill>
            <a:schemeClr val="bg1"/>
          </a:solidFill>
        </p:grpSpPr>
        <p:sp>
          <p:nvSpPr>
            <p:cNvPr id="110" name="Graphic 1"/>
            <p:cNvSpPr/>
            <p:nvPr/>
          </p:nvSpPr>
          <p:spPr>
            <a:xfrm>
              <a:off x="464266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1" name="Graphic 1"/>
            <p:cNvSpPr/>
            <p:nvPr/>
          </p:nvSpPr>
          <p:spPr>
            <a:xfrm>
              <a:off x="949438" y="273122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2" name="Graphic 1"/>
            <p:cNvSpPr/>
            <p:nvPr/>
          </p:nvSpPr>
          <p:spPr>
            <a:xfrm>
              <a:off x="464266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  <p:sp>
          <p:nvSpPr>
            <p:cNvPr id="115" name="Graphic 1"/>
            <p:cNvSpPr/>
            <p:nvPr/>
          </p:nvSpPr>
          <p:spPr>
            <a:xfrm>
              <a:off x="949439" y="3189767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grpFill/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eaLnBrk="0" hangingPunct="0">
                <a:defRPr/>
              </a:pPr>
              <a:endParaRPr lang="ru-RU" sz="2400" dirty="0"/>
            </a:p>
          </p:txBody>
        </p:sp>
      </p:grpSp>
      <p:sp>
        <p:nvSpPr>
          <p:cNvPr id="118" name="TextBox 4"/>
          <p:cNvSpPr txBox="1">
            <a:spLocks noChangeArrowheads="1"/>
          </p:cNvSpPr>
          <p:nvPr/>
        </p:nvSpPr>
        <p:spPr bwMode="auto">
          <a:xfrm>
            <a:off x="382387" y="4761937"/>
            <a:ext cx="117209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908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908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908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908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1-СЫНЫПҚА ҚАБЫЛДАУ</a:t>
            </a:r>
            <a:endParaRPr lang="ru-RU" altLang="ru-RU" sz="32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0" y="28649"/>
            <a:ext cx="12192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ҚАЗАҚСТАН РЕСПУБЛИКАСЫНЫҢ Б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Л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М МИНИСТРЛ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Г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I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66285" y="6450573"/>
            <a:ext cx="2059429" cy="289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           АСТАНА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25381" y="6669248"/>
            <a:ext cx="3300334" cy="70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2025 </a:t>
            </a:r>
            <a:r>
              <a:rPr lang="ru-RU" sz="11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/>
                <a:cs typeface="Arial" panose="020B0604020202020204" pitchFamily="34" charset="0"/>
              </a:rPr>
              <a:t>жыл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  <a:p>
            <a:pPr algn="ctr"/>
            <a:endParaRPr lang="ru-RU" sz="11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реализации 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0" y="550930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314949" y="2944722"/>
            <a:ext cx="7385487" cy="2280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Өлшемі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3х4 см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сандық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фотосуреті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052-2/е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денсаулық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065/е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картасы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анықтамасы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емес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толтырылады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7542" y="713385"/>
            <a:ext cx="10252547" cy="6850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ағымдағы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сәуірінен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2025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тамызына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сағат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9: 00-де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қабылданады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4760" y="1518832"/>
            <a:ext cx="11160806" cy="981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Даярлық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деңгейіне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қарамастан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аумағында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тұратын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қолжетімділігін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жастан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ағымдағы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күнтізбелік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алты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жасқа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толатын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471172" y="111816"/>
            <a:ext cx="2601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1-СЫНЫПҚА ҚАБЫЛДАУ</a:t>
            </a:r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14991" y="2548676"/>
            <a:ext cx="2723758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берген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320076" y="3304441"/>
            <a:ext cx="316195" cy="88021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48860" y="3304441"/>
            <a:ext cx="265122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ҚР ДСМ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сервисінен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тартылады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сәуірге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медициналық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тексеруден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өту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16182" y="111816"/>
            <a:ext cx="2163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185AB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 ҚҰЖАТТАР</a:t>
            </a:r>
            <a:endParaRPr lang="en-US" dirty="0">
              <a:solidFill>
                <a:srgbClr val="185ABA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7966" y="5127649"/>
            <a:ext cx="11394393" cy="136723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ПМПК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қорытындысы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сыныптарға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өтініш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асырылады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450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НОБД-да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мектептердің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көрсеткіштерінде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бұзушылықтардың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түрлерін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асыруда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1836" y="690327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6768" y="5842010"/>
            <a:ext cx="11634656" cy="67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Республикасындағы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жергілікті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өзін-өзі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2001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жылғы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23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қаңтардағы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№ 148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Заңының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27-бабының 21-2)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тармағына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облыстардың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астананың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әкімдіктері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заңнамасына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Мекенжай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тіркелімі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ақпараттық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жүргізуді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толтыруды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етеді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155168" y="207914"/>
            <a:ext cx="1943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ПРИЕМ В 1 КЛАСС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74047" y="207914"/>
            <a:ext cx="2890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185ABA"/>
                </a:solidFill>
              </a:rPr>
              <a:t>«ШАҒЫН УЧАСКЕ» МОДУЛІ</a:t>
            </a:r>
            <a:endParaRPr lang="en-US" b="1" dirty="0">
              <a:solidFill>
                <a:srgbClr val="185ABA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015" y="2964192"/>
            <a:ext cx="5741264" cy="265527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астананың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аудандардың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қалалардың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органдары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бекіткен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бұйрығы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АР МДҚ-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өзекті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мәліметтер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Мемлекеттік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үйлердің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мекен-жайларын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ҚМЖБ АЖ-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учаскесіне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180168" y="819692"/>
            <a:ext cx="9208478" cy="1913930"/>
            <a:chOff x="436684" y="836118"/>
            <a:chExt cx="9208478" cy="191393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36684" y="836118"/>
              <a:ext cx="9208478" cy="1264642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txBody>
            <a:bodyPr wrap="square">
              <a:spAutoFit/>
            </a:bodyPr>
            <a:lstStyle/>
            <a:p>
              <a:pPr indent="450215" algn="just">
                <a:lnSpc>
                  <a:spcPct val="107000"/>
                </a:lnSpc>
                <a:spcAft>
                  <a:spcPts val="800"/>
                </a:spcAft>
              </a:pP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ҚМДБ АЖ-да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өтініш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берушілердің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автоматты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түрде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мектепке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шағын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бойынша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бекіту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«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Шағын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учаске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модулі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іске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асырылды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және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өтініш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берушілер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мен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мектептердің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мекенжайларын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тарту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үшін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«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Мекенжай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тіркелімі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»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мемлекеттік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дерекқорымен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бұдан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әрі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АР МДҚ)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ықпалдастыру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жүргізілді</a:t>
              </a:r>
              <a:r>
                <a: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896815" y="2108305"/>
              <a:ext cx="8792" cy="641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1068139" y="2651384"/>
            <a:ext cx="708144" cy="312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ru-RU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88154" y="2964192"/>
            <a:ext cx="4911199" cy="1465209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тапсыру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ұйымдарында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балаларды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жерге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орындар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толтырылса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ұйымын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таңдау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шектеледі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яғни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мектепте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балаларға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орындар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учаскеден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тыс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жерде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3/1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қағидаты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толтырылса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автоматты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 бас </a:t>
            </a:r>
            <a:r>
              <a:rPr lang="ru-RU" sz="1400" dirty="0" err="1">
                <a:ea typeface="Calibri" panose="020F0502020204030204" pitchFamily="34" charset="0"/>
                <a:cs typeface="Times New Roman" panose="02020603050405020304" pitchFamily="18" charset="0"/>
              </a:rPr>
              <a:t>тарту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9800108" y="2096496"/>
            <a:ext cx="8792" cy="64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0" y="67923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2341" y="1154403"/>
            <a:ext cx="10341033" cy="3437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бала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мектепке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контингентінде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жанындағы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ұйымында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0-сыныптарда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тіркелген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беріледі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бала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ұйымының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контингентінде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одан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сыныптарда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құжат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беруге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берілмейді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егер бала ПМПК қорытындысы және қамқоршылық кеңестің шешімі болған кезде мектеп білім беру ұйымының контингентінде 1 және одан жоғары сыныптарда тіркелген болса, құжат беруге жол беріледі;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610845" y="143321"/>
            <a:ext cx="2559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1-СЫНЫПҚА ҚАБЫЛДАУ</a:t>
            </a:r>
            <a:endParaRPr lang="en-US" dirty="0"/>
          </a:p>
        </p:txBody>
      </p:sp>
      <p:sp>
        <p:nvSpPr>
          <p:cNvPr id="3" name="Плюс 2"/>
          <p:cNvSpPr/>
          <p:nvPr/>
        </p:nvSpPr>
        <p:spPr>
          <a:xfrm rot="18994839">
            <a:off x="653770" y="2673035"/>
            <a:ext cx="307731" cy="334108"/>
          </a:xfrm>
          <a:prstGeom prst="mathPlus">
            <a:avLst/>
          </a:prstGeom>
          <a:solidFill>
            <a:srgbClr val="FF0000"/>
          </a:solidFill>
          <a:ln>
            <a:solidFill>
              <a:srgbClr val="FF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634370" y="165467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634369" y="3672629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Прямоугольник 17"/>
          <p:cNvSpPr/>
          <p:nvPr/>
        </p:nvSpPr>
        <p:spPr>
          <a:xfrm>
            <a:off x="504140" y="5044128"/>
            <a:ext cx="10806545" cy="736355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қызметтері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үлгі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шартқа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қойылғаннан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кейін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қабылдау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09024" y="97155"/>
            <a:ext cx="805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85ABA"/>
                </a:solidFill>
              </a:rPr>
              <a:t>БІЛІМ БЕРУ ҰЙЫМЫНА ЖІБЕРУ ЖӘНЕ ОҚУҒА ҚАБЫЛДАУ</a:t>
            </a:r>
            <a:endParaRPr lang="en-US" sz="2400" b="1" dirty="0">
              <a:solidFill>
                <a:srgbClr val="185AB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1"/>
          <p:cNvSpPr/>
          <p:nvPr/>
        </p:nvSpPr>
        <p:spPr>
          <a:xfrm>
            <a:off x="0" y="6771468"/>
            <a:ext cx="12191999" cy="8652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Прямоугольник 82"/>
          <p:cNvSpPr/>
          <p:nvPr/>
        </p:nvSpPr>
        <p:spPr>
          <a:xfrm>
            <a:off x="7523526" y="90549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реализации 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7543613" y="889691"/>
            <a:ext cx="4134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Недостатки</a:t>
            </a:r>
            <a:r>
              <a:rPr 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реализации (риски) 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0" y="972068"/>
            <a:ext cx="12192000" cy="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585089" y="1337116"/>
            <a:ext cx="10341033" cy="5064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Tx/>
              <a:buChar char="-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Шағын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учаске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модулін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толтыру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Бекітілген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бұйрық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аумағы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НОБД ММ АЖО логин/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парольдерді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өзектендіру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052-2/е «Бала денсаулығының паспорты», 065/е «Профилактикалық егулер картасы» медициналық анықтамалары бойынша ДСМ АЖ ақпараттың пайда болуы үшін ағымдағы жылғы 1 сәуірге дейін медициналық тексеруден өткені туралы ата-аналарды хабардар ету;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eGov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порталында мектептер анықтамалығын өзектендіру үшін мектептердің өзекті тізімі.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17191" y="538926"/>
            <a:ext cx="2541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 СЫНЫПҚА ҚАБЫЛДАУ</a:t>
            </a:r>
            <a:endParaRPr lang="en-US" dirty="0"/>
          </a:p>
        </p:txBody>
      </p:sp>
      <p:sp>
        <p:nvSpPr>
          <p:cNvPr id="5" name="Фигура, имеющая форму буквы L 4"/>
          <p:cNvSpPr/>
          <p:nvPr/>
        </p:nvSpPr>
        <p:spPr>
          <a:xfrm rot="18683410">
            <a:off x="1144092" y="1616072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Фигура, имеющая форму буквы L 13"/>
          <p:cNvSpPr/>
          <p:nvPr/>
        </p:nvSpPr>
        <p:spPr>
          <a:xfrm rot="18683410">
            <a:off x="1128684" y="2757663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Фигура, имеющая форму буквы L 14"/>
          <p:cNvSpPr/>
          <p:nvPr/>
        </p:nvSpPr>
        <p:spPr>
          <a:xfrm rot="18683410">
            <a:off x="1143956" y="2186868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18683410">
            <a:off x="1143956" y="3364134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8683410">
            <a:off x="1143957" y="4425847"/>
            <a:ext cx="226581" cy="244462"/>
          </a:xfrm>
          <a:prstGeom prst="corner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14266" y="146382"/>
            <a:ext cx="95543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85ABA"/>
                </a:solidFill>
              </a:rPr>
              <a:t>ЖАО ЖӘНЕ БІЛІМ БЕРУ ҰЙЫМЫ ТАРАПЫНАН ҚАЖЕТТІ ЖҰМЫСТАР</a:t>
            </a:r>
            <a:endParaRPr lang="en-US" sz="2400" b="1" dirty="0">
              <a:solidFill>
                <a:srgbClr val="185ABA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6868" y="5430048"/>
            <a:ext cx="10806545" cy="107619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3-08-4/1653-И № 04.03.2025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нұсқаулығы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 ЖАО-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ға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хат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МП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контактілері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(7172) 74-20-35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чат: «ҚАБЫЛДАУ 1-сынып»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3887</Words>
  <Application>WPS Presentation</Application>
  <PresentationFormat>Широкоэкранный</PresentationFormat>
  <Paragraphs>91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Calibri</vt:lpstr>
      <vt:lpstr>Tahoma</vt:lpstr>
      <vt:lpstr>Calibri</vt:lpstr>
      <vt:lpstr>Times New Roman</vt:lpstr>
      <vt:lpstr>Microsoft YaHei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ВР</cp:lastModifiedBy>
  <cp:revision>819</cp:revision>
  <cp:lastPrinted>2025-03-14T03:16:00Z</cp:lastPrinted>
  <dcterms:created xsi:type="dcterms:W3CDTF">2022-10-17T08:31:00Z</dcterms:created>
  <dcterms:modified xsi:type="dcterms:W3CDTF">2025-03-14T03:34:07Z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A503DD077DA9445CB6671536CD1D59F1_13</vt:lpwstr>
  </property>
  <property fmtid="{D5CDD505-2E9C-101B-9397-08002B2CF9AE}" pid="3" name="KSOProductBuildVer">
    <vt:lpwstr>1049-12.2.0.20326</vt:lpwstr>
  </property>
</Properties>
</file>