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2.xml" ContentType="application/vnd.openxmlformats-officedocument.themeOverride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82" r:id="rId5"/>
    <p:sldId id="276" r:id="rId6"/>
    <p:sldId id="277" r:id="rId7"/>
    <p:sldId id="278" r:id="rId8"/>
    <p:sldId id="283" r:id="rId9"/>
    <p:sldId id="28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868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5.xlsx"/><Relationship Id="rId1" Type="http://schemas.openxmlformats.org/officeDocument/2006/relationships/themeOverride" Target="../theme/themeOverride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058070657253887E-2"/>
          <c:y val="0.11719083850162548"/>
          <c:w val="0.92082803134502411"/>
          <c:h val="0.698075853987274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Үлгерім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5а сынып </c:v>
                </c:pt>
                <c:pt idx="1">
                  <c:v>5ә сынып</c:v>
                </c:pt>
                <c:pt idx="2">
                  <c:v>5б сынып</c:v>
                </c:pt>
                <c:pt idx="3">
                  <c:v>5в сынып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A5-4404-B7FD-F3D47EA45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solidFill>
                      <a:srgbClr val="00B0F0"/>
                    </a:solidFill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5а сынып </c:v>
                </c:pt>
                <c:pt idx="1">
                  <c:v>5ә сынып</c:v>
                </c:pt>
                <c:pt idx="2">
                  <c:v>5б сынып</c:v>
                </c:pt>
                <c:pt idx="3">
                  <c:v>5в сынып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92</c:v>
                </c:pt>
                <c:pt idx="1">
                  <c:v>52</c:v>
                </c:pt>
                <c:pt idx="2">
                  <c:v>46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AA-4575-A496-ED3131E1F2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38648832"/>
        <c:axId val="121451008"/>
        <c:axId val="0"/>
      </c:bar3DChart>
      <c:catAx>
        <c:axId val="386488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KZ"/>
          </a:p>
        </c:txPr>
        <c:crossAx val="121451008"/>
        <c:crosses val="autoZero"/>
        <c:auto val="1"/>
        <c:lblAlgn val="ctr"/>
        <c:lblOffset val="100"/>
        <c:noMultiLvlLbl val="0"/>
      </c:catAx>
      <c:valAx>
        <c:axId val="121451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86488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69996992655062"/>
          <c:y val="0.91268537168478403"/>
          <c:w val="7.9536372166615937E-2"/>
          <c:h val="7.5391586772084532E-2"/>
        </c:manualLayout>
      </c:layout>
      <c:overlay val="0"/>
      <c:txPr>
        <a:bodyPr/>
        <a:lstStyle/>
        <a:p>
          <a:pPr>
            <a:defRPr sz="1100" b="1"/>
          </a:pPr>
          <a:endParaRPr lang="ru-K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K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7527524431291198E-2"/>
          <c:y val="0.12891236818278451"/>
          <c:w val="0.92082803134502411"/>
          <c:h val="0.698075853987274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Үлгерім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6а сынып </c:v>
                </c:pt>
                <c:pt idx="1">
                  <c:v>6ә сынып</c:v>
                </c:pt>
                <c:pt idx="2">
                  <c:v>6б сынып</c:v>
                </c:pt>
                <c:pt idx="3">
                  <c:v>6в сынып</c:v>
                </c:pt>
                <c:pt idx="4">
                  <c:v>6г сынып</c:v>
                </c:pt>
                <c:pt idx="5">
                  <c:v>6д сынып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  <c:pt idx="5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A5-4404-B7FD-F3D47EA45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solidFill>
                      <a:srgbClr val="00B0F0"/>
                    </a:solidFill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Лист1!$A$2:$A$7</c:f>
              <c:strCache>
                <c:ptCount val="6"/>
                <c:pt idx="0">
                  <c:v>6а сынып </c:v>
                </c:pt>
                <c:pt idx="1">
                  <c:v>6ә сынып</c:v>
                </c:pt>
                <c:pt idx="2">
                  <c:v>6б сынып</c:v>
                </c:pt>
                <c:pt idx="3">
                  <c:v>6в сынып</c:v>
                </c:pt>
                <c:pt idx="4">
                  <c:v>6г сынып</c:v>
                </c:pt>
                <c:pt idx="5">
                  <c:v>6д сынып</c:v>
                </c:pt>
              </c:strCache>
            </c:strRef>
          </c:cat>
          <c:val>
            <c:numRef>
              <c:f>Лист1!$C$2:$C$7</c:f>
              <c:numCache>
                <c:formatCode>General</c:formatCode>
                <c:ptCount val="6"/>
                <c:pt idx="0">
                  <c:v>65</c:v>
                </c:pt>
                <c:pt idx="1">
                  <c:v>70</c:v>
                </c:pt>
                <c:pt idx="2">
                  <c:v>38</c:v>
                </c:pt>
                <c:pt idx="3">
                  <c:v>40</c:v>
                </c:pt>
                <c:pt idx="4">
                  <c:v>43</c:v>
                </c:pt>
                <c:pt idx="5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7B-4BA2-8F15-7403A537713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1425920"/>
        <c:axId val="121716736"/>
        <c:axId val="0"/>
      </c:bar3DChart>
      <c:catAx>
        <c:axId val="121425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KZ"/>
          </a:p>
        </c:txPr>
        <c:crossAx val="121716736"/>
        <c:crosses val="autoZero"/>
        <c:auto val="1"/>
        <c:lblAlgn val="ctr"/>
        <c:lblOffset val="100"/>
        <c:noMultiLvlLbl val="0"/>
      </c:catAx>
      <c:valAx>
        <c:axId val="1217167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42592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69996992655062"/>
          <c:y val="0.91268537168478403"/>
          <c:w val="7.9536372166615937E-2"/>
          <c:h val="7.5391586772084532E-2"/>
        </c:manualLayout>
      </c:layout>
      <c:overlay val="0"/>
      <c:txPr>
        <a:bodyPr/>
        <a:lstStyle/>
        <a:p>
          <a:pPr>
            <a:defRPr sz="1100" b="1"/>
          </a:pPr>
          <a:endParaRPr lang="ru-K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KZ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5341342684701098E-2"/>
          <c:y val="0.12891236818278451"/>
          <c:w val="0.92082803134502411"/>
          <c:h val="0.698075853987274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Үлгерім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7а сынып </c:v>
                </c:pt>
                <c:pt idx="1">
                  <c:v>7ә сынып</c:v>
                </c:pt>
                <c:pt idx="2">
                  <c:v>7б сынып</c:v>
                </c:pt>
                <c:pt idx="3">
                  <c:v>7в сынып</c:v>
                </c:pt>
                <c:pt idx="4">
                  <c:v>7г сынып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A5-4404-B7FD-F3D47EA45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solidFill>
                      <a:srgbClr val="00B0F0"/>
                    </a:solidFill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7а сынып </c:v>
                </c:pt>
                <c:pt idx="1">
                  <c:v>7ә сынып</c:v>
                </c:pt>
                <c:pt idx="2">
                  <c:v>7б сынып</c:v>
                </c:pt>
                <c:pt idx="3">
                  <c:v>7в сынып</c:v>
                </c:pt>
                <c:pt idx="4">
                  <c:v>7г сынып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61</c:v>
                </c:pt>
                <c:pt idx="1">
                  <c:v>47</c:v>
                </c:pt>
                <c:pt idx="2">
                  <c:v>68</c:v>
                </c:pt>
                <c:pt idx="3">
                  <c:v>48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28-451D-B86D-D3B493890A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1426432"/>
        <c:axId val="121717888"/>
        <c:axId val="0"/>
      </c:bar3DChart>
      <c:catAx>
        <c:axId val="121426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KZ"/>
          </a:p>
        </c:txPr>
        <c:crossAx val="121717888"/>
        <c:crosses val="autoZero"/>
        <c:auto val="1"/>
        <c:lblAlgn val="ctr"/>
        <c:lblOffset val="100"/>
        <c:noMultiLvlLbl val="0"/>
      </c:catAx>
      <c:valAx>
        <c:axId val="12171788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14264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69996992655062"/>
          <c:y val="0.91268537168478403"/>
          <c:w val="7.9536372166615937E-2"/>
          <c:h val="7.5391586772084532E-2"/>
        </c:manualLayout>
      </c:layout>
      <c:overlay val="0"/>
      <c:txPr>
        <a:bodyPr/>
        <a:lstStyle/>
        <a:p>
          <a:pPr>
            <a:defRPr sz="1100" b="1"/>
          </a:pPr>
          <a:endParaRPr lang="ru-K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K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896120615304586E-2"/>
          <c:y val="0.12891236818278451"/>
          <c:w val="0.92082803134502411"/>
          <c:h val="0.698075853987274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Үлгерім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8а сынып </c:v>
                </c:pt>
                <c:pt idx="1">
                  <c:v>8ә сынып</c:v>
                </c:pt>
                <c:pt idx="2">
                  <c:v>8б сынып</c:v>
                </c:pt>
                <c:pt idx="3">
                  <c:v>8в сынып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95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A5-4404-B7FD-F3D47EA45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solidFill>
                      <a:srgbClr val="00B0F0"/>
                    </a:solidFill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Лист1!$A$2:$A$5</c:f>
              <c:strCache>
                <c:ptCount val="4"/>
                <c:pt idx="0">
                  <c:v>8а сынып </c:v>
                </c:pt>
                <c:pt idx="1">
                  <c:v>8ә сынып</c:v>
                </c:pt>
                <c:pt idx="2">
                  <c:v>8б сынып</c:v>
                </c:pt>
                <c:pt idx="3">
                  <c:v>8в сынып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41</c:v>
                </c:pt>
                <c:pt idx="1">
                  <c:v>58</c:v>
                </c:pt>
                <c:pt idx="2">
                  <c:v>40</c:v>
                </c:pt>
                <c:pt idx="3">
                  <c:v>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53-4CA8-913B-86B4826123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904128"/>
        <c:axId val="120771072"/>
        <c:axId val="0"/>
      </c:bar3DChart>
      <c:catAx>
        <c:axId val="1299041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KZ"/>
          </a:p>
        </c:txPr>
        <c:crossAx val="120771072"/>
        <c:crosses val="autoZero"/>
        <c:auto val="1"/>
        <c:lblAlgn val="ctr"/>
        <c:lblOffset val="100"/>
        <c:noMultiLvlLbl val="0"/>
      </c:catAx>
      <c:valAx>
        <c:axId val="1207710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90412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69996992655062"/>
          <c:y val="0.91268537168478403"/>
          <c:w val="7.9536372166615937E-2"/>
          <c:h val="7.5391586772084532E-2"/>
        </c:manualLayout>
      </c:layout>
      <c:overlay val="0"/>
      <c:txPr>
        <a:bodyPr/>
        <a:lstStyle/>
        <a:p>
          <a:pPr>
            <a:defRPr sz="1100" b="1"/>
          </a:pPr>
          <a:endParaRPr lang="ru-K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KZ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792797544272563E-2"/>
          <c:y val="0.11523725022143232"/>
          <c:w val="0.92082803134502411"/>
          <c:h val="0.698075853987274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Үлгерім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9а сынып </c:v>
                </c:pt>
                <c:pt idx="1">
                  <c:v>9ә сынып</c:v>
                </c:pt>
                <c:pt idx="2">
                  <c:v>9б сынып</c:v>
                </c:pt>
                <c:pt idx="3">
                  <c:v>9в сынып</c:v>
                </c:pt>
                <c:pt idx="4">
                  <c:v>9г сынып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A5-4404-B7FD-F3D47EA45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solidFill>
                      <a:srgbClr val="00B0F0"/>
                    </a:solidFill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Лист1!$A$2:$A$6</c:f>
              <c:strCache>
                <c:ptCount val="5"/>
                <c:pt idx="0">
                  <c:v>9а сынып </c:v>
                </c:pt>
                <c:pt idx="1">
                  <c:v>9ә сынып</c:v>
                </c:pt>
                <c:pt idx="2">
                  <c:v>9б сынып</c:v>
                </c:pt>
                <c:pt idx="3">
                  <c:v>9в сынып</c:v>
                </c:pt>
                <c:pt idx="4">
                  <c:v>9г сынып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50</c:v>
                </c:pt>
                <c:pt idx="1">
                  <c:v>38</c:v>
                </c:pt>
                <c:pt idx="2">
                  <c:v>30</c:v>
                </c:pt>
                <c:pt idx="3">
                  <c:v>42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08-460D-A3FF-ECB101A211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933312"/>
        <c:axId val="135099456"/>
        <c:axId val="0"/>
      </c:bar3DChart>
      <c:catAx>
        <c:axId val="129933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KZ"/>
          </a:p>
        </c:txPr>
        <c:crossAx val="135099456"/>
        <c:crosses val="autoZero"/>
        <c:auto val="1"/>
        <c:lblAlgn val="ctr"/>
        <c:lblOffset val="100"/>
        <c:noMultiLvlLbl val="0"/>
      </c:catAx>
      <c:valAx>
        <c:axId val="1350994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933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69996992655062"/>
          <c:y val="0.91268537168478403"/>
          <c:w val="7.9536372166615937E-2"/>
          <c:h val="7.5391586772084532E-2"/>
        </c:manualLayout>
      </c:layout>
      <c:overlay val="0"/>
      <c:txPr>
        <a:bodyPr/>
        <a:lstStyle/>
        <a:p>
          <a:pPr>
            <a:defRPr sz="1100" b="1"/>
          </a:pPr>
          <a:endParaRPr lang="ru-K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KZ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058070657253887E-2"/>
          <c:y val="0.10546930882046647"/>
          <c:w val="0.92082803134502411"/>
          <c:h val="0.698075853987274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Үлгерім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10а сынып </c:v>
                </c:pt>
                <c:pt idx="1">
                  <c:v>10ә сынып</c:v>
                </c:pt>
                <c:pt idx="2">
                  <c:v>10б сынып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A5-4404-B7FD-F3D47EA45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solidFill>
                      <a:srgbClr val="00B0F0"/>
                    </a:solidFill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10а сынып </c:v>
                </c:pt>
                <c:pt idx="1">
                  <c:v>10ә сынып</c:v>
                </c:pt>
                <c:pt idx="2">
                  <c:v>10б сынып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60</c:v>
                </c:pt>
                <c:pt idx="1">
                  <c:v>35</c:v>
                </c:pt>
                <c:pt idx="2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30-43D2-B21C-BE7FEB2F31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934336"/>
        <c:axId val="211237056"/>
        <c:axId val="0"/>
      </c:bar3DChart>
      <c:catAx>
        <c:axId val="1299343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KZ"/>
          </a:p>
        </c:txPr>
        <c:crossAx val="211237056"/>
        <c:crosses val="autoZero"/>
        <c:auto val="1"/>
        <c:lblAlgn val="ctr"/>
        <c:lblOffset val="100"/>
        <c:noMultiLvlLbl val="0"/>
      </c:catAx>
      <c:valAx>
        <c:axId val="2112370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9343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69996992655062"/>
          <c:y val="0.91268537168478403"/>
          <c:w val="7.9536372166615937E-2"/>
          <c:h val="7.5391586772084532E-2"/>
        </c:manualLayout>
      </c:layout>
      <c:overlay val="0"/>
      <c:txPr>
        <a:bodyPr/>
        <a:lstStyle/>
        <a:p>
          <a:pPr>
            <a:defRPr sz="1100" b="1"/>
          </a:pPr>
          <a:endParaRPr lang="ru-K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KZ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1792797544272563E-2"/>
          <c:y val="0.11523725022143232"/>
          <c:w val="0.92082803134502411"/>
          <c:h val="0.6980758539872740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Үлгерім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3200" b="1">
                    <a:solidFill>
                      <a:srgbClr val="C0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11а сынып </c:v>
                </c:pt>
                <c:pt idx="1">
                  <c:v>11ә сынып</c:v>
                </c:pt>
                <c:pt idx="2">
                  <c:v>11 б сынып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A5-4404-B7FD-F3D47EA45BD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Сапа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solidFill>
                      <a:srgbClr val="00B0F0"/>
                    </a:solidFill>
                  </a:defRPr>
                </a:pPr>
                <a:endParaRPr lang="ru-K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11а сынып </c:v>
                </c:pt>
                <c:pt idx="1">
                  <c:v>11ә сынып</c:v>
                </c:pt>
                <c:pt idx="2">
                  <c:v>11 б сынып</c:v>
                </c:pt>
              </c:strCache>
            </c:str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93</c:v>
                </c:pt>
                <c:pt idx="1">
                  <c:v>50</c:v>
                </c:pt>
                <c:pt idx="2">
                  <c:v>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61-4FA7-A958-1E61621358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29934848"/>
        <c:axId val="211235904"/>
        <c:axId val="0"/>
      </c:bar3DChart>
      <c:catAx>
        <c:axId val="1299348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KZ"/>
          </a:p>
        </c:txPr>
        <c:crossAx val="211235904"/>
        <c:crosses val="autoZero"/>
        <c:auto val="1"/>
        <c:lblAlgn val="ctr"/>
        <c:lblOffset val="100"/>
        <c:noMultiLvlLbl val="0"/>
      </c:catAx>
      <c:valAx>
        <c:axId val="211235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993484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5469996992655062"/>
          <c:y val="0.91268537168478403"/>
          <c:w val="7.9536372166615937E-2"/>
          <c:h val="7.5391586772084532E-2"/>
        </c:manualLayout>
      </c:layout>
      <c:overlay val="0"/>
      <c:txPr>
        <a:bodyPr/>
        <a:lstStyle/>
        <a:p>
          <a:pPr>
            <a:defRPr sz="1100" b="1"/>
          </a:pPr>
          <a:endParaRPr lang="ru-KZ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KZ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C14C38-FBBA-4AC6-9859-D97C0913C39F}" type="datetimeFigureOut">
              <a:rPr lang="ru-RU" smtClean="0"/>
              <a:pPr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688B4-D855-4092-B845-4ADAD88C67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428604"/>
            <a:ext cx="9144000" cy="5214973"/>
          </a:xfrm>
        </p:spPr>
        <p:txBody>
          <a:bodyPr>
            <a:noAutofit/>
          </a:bodyPr>
          <a:lstStyle/>
          <a:p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1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«Ақмол ауылының </a:t>
            </a:r>
            <a:br>
              <a:rPr lang="kk-KZ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мектеп-гимназиясы» КММ</a:t>
            </a:r>
            <a:br>
              <a:rPr lang="kk-KZ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kk-KZ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kk-KZ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тоқсан қорытындысы</a:t>
            </a:r>
            <a:br>
              <a:rPr lang="kk-KZ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br>
              <a:rPr lang="kk-KZ" sz="5400" dirty="0"/>
            </a:br>
            <a:br>
              <a:rPr lang="kk-KZ" sz="5400" dirty="0"/>
            </a:br>
            <a:endParaRPr lang="ru-RU" sz="5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/>
          </a:bodyPr>
          <a:lstStyle/>
          <a:p>
            <a:r>
              <a:rPr lang="kk-KZ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Жалпы білім сапасы – 5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4%</a:t>
            </a:r>
          </a:p>
          <a:p>
            <a:endParaRPr lang="en-US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5-11 сыныптар 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51</a:t>
            </a:r>
            <a:r>
              <a:rPr lang="en-US" sz="54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endParaRPr lang="kk-KZ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kk-KZ" sz="4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kk-KZ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Гимназия сыныптары – 7</a:t>
            </a:r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%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/>
          </a:bodyPr>
          <a:lstStyle/>
          <a:p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555135268"/>
              </p:ext>
            </p:extLst>
          </p:nvPr>
        </p:nvGraphicFramePr>
        <p:xfrm>
          <a:off x="253744" y="357142"/>
          <a:ext cx="8858312" cy="650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7169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/>
          </a:bodyPr>
          <a:lstStyle/>
          <a:p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503313597"/>
              </p:ext>
            </p:extLst>
          </p:nvPr>
        </p:nvGraphicFramePr>
        <p:xfrm>
          <a:off x="142844" y="142852"/>
          <a:ext cx="8858312" cy="650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2614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/>
          </a:bodyPr>
          <a:lstStyle/>
          <a:p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39738471"/>
              </p:ext>
            </p:extLst>
          </p:nvPr>
        </p:nvGraphicFramePr>
        <p:xfrm>
          <a:off x="142844" y="142852"/>
          <a:ext cx="8858312" cy="650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6885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/>
          </a:bodyPr>
          <a:lstStyle/>
          <a:p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43740765"/>
              </p:ext>
            </p:extLst>
          </p:nvPr>
        </p:nvGraphicFramePr>
        <p:xfrm>
          <a:off x="142844" y="142852"/>
          <a:ext cx="8858312" cy="650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629020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/>
          </a:bodyPr>
          <a:lstStyle/>
          <a:p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649125078"/>
              </p:ext>
            </p:extLst>
          </p:nvPr>
        </p:nvGraphicFramePr>
        <p:xfrm>
          <a:off x="142844" y="142852"/>
          <a:ext cx="8858312" cy="650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83570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/>
          </a:bodyPr>
          <a:lstStyle/>
          <a:p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841890889"/>
              </p:ext>
            </p:extLst>
          </p:nvPr>
        </p:nvGraphicFramePr>
        <p:xfrm>
          <a:off x="142844" y="142852"/>
          <a:ext cx="8858312" cy="650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7350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44" y="142852"/>
            <a:ext cx="8858312" cy="6500858"/>
          </a:xfrm>
        </p:spPr>
        <p:txBody>
          <a:bodyPr>
            <a:normAutofit/>
          </a:bodyPr>
          <a:lstStyle/>
          <a:p>
            <a:endParaRPr lang="ru-RU" sz="5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016952406"/>
              </p:ext>
            </p:extLst>
          </p:nvPr>
        </p:nvGraphicFramePr>
        <p:xfrm>
          <a:off x="142844" y="142852"/>
          <a:ext cx="8858312" cy="65008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2314802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480</TotalTime>
  <Words>54</Words>
  <Application>Microsoft Office PowerPoint</Application>
  <PresentationFormat>Экран (4:3)</PresentationFormat>
  <Paragraphs>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Тема Office</vt:lpstr>
      <vt:lpstr>                 «Ақмол ауылының  мектеп-гимназиясы» КММ   ІI тоқсан қорытындысы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www</dc:creator>
  <cp:lastModifiedBy>Венера</cp:lastModifiedBy>
  <cp:revision>47</cp:revision>
  <cp:lastPrinted>2023-12-06T10:41:25Z</cp:lastPrinted>
  <dcterms:created xsi:type="dcterms:W3CDTF">2019-12-29T15:41:39Z</dcterms:created>
  <dcterms:modified xsi:type="dcterms:W3CDTF">2025-01-15T09:42:31Z</dcterms:modified>
</cp:coreProperties>
</file>